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73" r:id="rId5"/>
    <p:sldId id="259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61" r:id="rId16"/>
    <p:sldId id="283" r:id="rId17"/>
    <p:sldId id="262" r:id="rId18"/>
    <p:sldId id="284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7567514-6C6B-47AA-9627-E6F0FBBD832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44DAFAA-EFA3-43FC-9930-8AFEF7092AEA}" type="datetimeFigureOut">
              <a:rPr lang="en-US" smtClean="0"/>
              <a:t>1/10/2018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lclark@americanbehaviora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0" dirty="0" smtClean="0">
                <a:solidFill>
                  <a:srgbClr val="FF0000"/>
                </a:solidFill>
              </a:rPr>
              <a:t>THE PLATINUM RULE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27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RELATER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WANT RESPECT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STABLE/CONSISTENT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NOT RISK-TAKERS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PREFER TEAM WORK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SEEK APPRECIATION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01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THINKER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ACCURATE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DEPENDABLE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FOLLOW POLICIES/PROCEDURES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NEED TO BE RIGHT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TASKS OVER PEOPLE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LOGICAL/CAUTIOUS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DELIBERATE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830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6076B4"/>
              </a:buClr>
            </a:pPr>
            <a:r>
              <a:rPr lang="en-US" sz="3200" dirty="0">
                <a:solidFill>
                  <a:prstClr val="black"/>
                </a:solidFill>
              </a:rPr>
              <a:t>WHEN YOU COMMUNICATE WITH</a:t>
            </a:r>
            <a:r>
              <a:rPr lang="en-US" sz="3200" dirty="0" smtClean="0">
                <a:solidFill>
                  <a:prstClr val="black"/>
                </a:solidFill>
              </a:rPr>
              <a:t>:</a:t>
            </a:r>
          </a:p>
          <a:p>
            <a:pPr lvl="0">
              <a:buClr>
                <a:srgbClr val="6076B4"/>
              </a:buClr>
            </a:pPr>
            <a:endParaRPr lang="en-US" sz="3200" dirty="0">
              <a:solidFill>
                <a:prstClr val="black"/>
              </a:solidFill>
            </a:endParaRPr>
          </a:p>
          <a:p>
            <a:pPr lvl="0">
              <a:buClr>
                <a:srgbClr val="6076B4"/>
              </a:buClr>
            </a:pPr>
            <a:r>
              <a:rPr lang="en-US" sz="2800" dirty="0">
                <a:solidFill>
                  <a:prstClr val="black"/>
                </a:solidFill>
              </a:rPr>
              <a:t>DIRECTORS (GET TO THE POINT/BE DECISIVE/DON’T BLUFF)</a:t>
            </a:r>
          </a:p>
          <a:p>
            <a:pPr lvl="0">
              <a:buClr>
                <a:srgbClr val="6076B4"/>
              </a:buClr>
            </a:pPr>
            <a:r>
              <a:rPr lang="en-US" sz="2800" dirty="0">
                <a:solidFill>
                  <a:prstClr val="black"/>
                </a:solidFill>
              </a:rPr>
              <a:t>SOCIALIZERS (BE MORE UPBEAT/ENERGIZED/ALIVE)</a:t>
            </a:r>
          </a:p>
          <a:p>
            <a:pPr lvl="0">
              <a:buClr>
                <a:srgbClr val="6076B4"/>
              </a:buClr>
            </a:pPr>
            <a:r>
              <a:rPr lang="en-US" sz="2800" dirty="0">
                <a:solidFill>
                  <a:prstClr val="black"/>
                </a:solidFill>
              </a:rPr>
              <a:t>RELATERS (PERSONABLE/SENSITIVE/EASY-GOING)</a:t>
            </a:r>
          </a:p>
          <a:p>
            <a:pPr lvl="0">
              <a:buClr>
                <a:srgbClr val="6076B4"/>
              </a:buClr>
            </a:pPr>
            <a:r>
              <a:rPr lang="en-US" sz="2800" dirty="0">
                <a:solidFill>
                  <a:prstClr val="black"/>
                </a:solidFill>
              </a:rPr>
              <a:t>THINKERS (BE ORDERLY/LOGICAL/FOCUS ON THE PROCESS)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673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CONCLUSION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YOU WANT A TASK DONE PRECISELY (FIND A THINKER)</a:t>
            </a:r>
          </a:p>
          <a:p>
            <a:r>
              <a:rPr lang="en-US" sz="2800" dirty="0" smtClean="0"/>
              <a:t>IF YOU WANT TO INITIATE A TASK AND GET IT DONE (FIND A DIRECTOR)</a:t>
            </a:r>
          </a:p>
          <a:p>
            <a:r>
              <a:rPr lang="en-US" sz="2800" dirty="0" smtClean="0"/>
              <a:t>IF YOU WANT SOMEONE WHO IS PATIENT WITH PEOPLE-TO-PEOPLE STRENGTHS AND RESPONSIVE (FIND A RELATER)</a:t>
            </a:r>
          </a:p>
          <a:p>
            <a:r>
              <a:rPr lang="en-US" sz="2800" dirty="0" smtClean="0"/>
              <a:t>IF YOU WANT SOMEONE WHO IS ENTHUSIASTIC, OPTIMISTIC, FRIENDLY AND FUN (FIND A SOCIALIZER)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1698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LIMITATIONS OF STYLES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DIRECTOR:</a:t>
            </a:r>
            <a:r>
              <a:rPr lang="en-US" dirty="0" smtClean="0"/>
              <a:t>  IMPATIENT-TOUGH-INTOLERANT-WORKAHOLIC-FAIL TO RECOGNIZE THE NEEDS OF OTHERS</a:t>
            </a:r>
          </a:p>
          <a:p>
            <a:r>
              <a:rPr lang="en-US" b="1" dirty="0" smtClean="0"/>
              <a:t>SOCIALIZER:</a:t>
            </a:r>
            <a:r>
              <a:rPr lang="en-US" dirty="0" smtClean="0"/>
              <a:t>  SHORT ATTENDANCESPAN/EMOTIONAL/</a:t>
            </a:r>
          </a:p>
          <a:p>
            <a:pPr marL="114300" indent="0">
              <a:buNone/>
            </a:pPr>
            <a:r>
              <a:rPr lang="en-US" dirty="0" smtClean="0"/>
              <a:t>    PROCRASTINATE/ACT SPONTANEOUSLY/FAIL TO ATTEND TO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DETAILS</a:t>
            </a:r>
          </a:p>
          <a:p>
            <a:r>
              <a:rPr lang="en-US" b="1" dirty="0" smtClean="0"/>
              <a:t>RELATER:</a:t>
            </a:r>
            <a:r>
              <a:rPr lang="en-US" dirty="0" smtClean="0"/>
              <a:t>  FEAR </a:t>
            </a:r>
            <a:r>
              <a:rPr lang="en-US" smtClean="0"/>
              <a:t>CHANGE/AVOIDS RISK/AVOID </a:t>
            </a:r>
            <a:r>
              <a:rPr lang="en-US" dirty="0" smtClean="0"/>
              <a:t>DECISION-MAKING/LESS ASSERTIVE</a:t>
            </a:r>
          </a:p>
          <a:p>
            <a:r>
              <a:rPr lang="en-US" b="1" dirty="0" smtClean="0"/>
              <a:t>THINKER:</a:t>
            </a:r>
            <a:r>
              <a:rPr lang="en-US" dirty="0" smtClean="0"/>
              <a:t>  TASKS OVER PEOPLE/DEMAND MUCH FROM THEMSELVES AND OTHERS/UNNECESSARY PERFECTIONISM/DISLIKE CRITICISM/FEW SOCIAL RELATIONSHIPS AT WORK/TEND TO OVER-PREPARE/LITTLE TOLERANCE FOR CONFLICT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57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KINDS OF PEOPLE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THOSE WHO WANT THINGS TO HAPPEN</a:t>
            </a:r>
          </a:p>
          <a:p>
            <a:r>
              <a:rPr lang="en-US" sz="4400" dirty="0" smtClean="0"/>
              <a:t>THOSE WHO MAKE THINGS HAPPEN</a:t>
            </a:r>
          </a:p>
          <a:p>
            <a:r>
              <a:rPr lang="en-US" sz="4400" dirty="0" smtClean="0"/>
              <a:t>THOSE WHO WONDER WHAT HAPPENED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84727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EXPECTATIONS OF </a:t>
            </a:r>
            <a:r>
              <a:rPr lang="en-US" dirty="0" smtClean="0">
                <a:solidFill>
                  <a:srgbClr val="FF0000"/>
                </a:solidFill>
              </a:rPr>
              <a:t>EMPLOYERS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6076B4"/>
              </a:buClr>
            </a:pPr>
            <a:r>
              <a:rPr lang="en-US" sz="4400" dirty="0">
                <a:solidFill>
                  <a:prstClr val="black"/>
                </a:solidFill>
              </a:rPr>
              <a:t>PRODUCTIVITY</a:t>
            </a:r>
          </a:p>
          <a:p>
            <a:pPr lvl="0">
              <a:buClr>
                <a:srgbClr val="6076B4"/>
              </a:buClr>
            </a:pPr>
            <a:r>
              <a:rPr lang="en-US" sz="4400" dirty="0">
                <a:solidFill>
                  <a:prstClr val="black"/>
                </a:solidFill>
              </a:rPr>
              <a:t>HARMONY</a:t>
            </a:r>
          </a:p>
          <a:p>
            <a:pPr lvl="0">
              <a:buClr>
                <a:srgbClr val="6076B4"/>
              </a:buClr>
            </a:pPr>
            <a:r>
              <a:rPr lang="en-US" sz="4400" dirty="0">
                <a:solidFill>
                  <a:prstClr val="black"/>
                </a:solidFill>
              </a:rPr>
              <a:t>ACCOUNTABILITY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3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QUESTIONS I ASK CLIENTS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1. WHAT DO YOU HAVE THAT YOU DON’T WANT?</a:t>
            </a:r>
          </a:p>
          <a:p>
            <a:r>
              <a:rPr lang="en-US" sz="4000" dirty="0" smtClean="0"/>
              <a:t>2. WHAT DO YOU WANT THAT YOU DON’T HAVE?</a:t>
            </a:r>
          </a:p>
          <a:p>
            <a:r>
              <a:rPr lang="en-US" sz="4000" dirty="0" smtClean="0"/>
              <a:t>3. WHAT WILL IT TAKE TO HAVE IT?</a:t>
            </a:r>
          </a:p>
          <a:p>
            <a:r>
              <a:rPr lang="en-US" sz="4000" dirty="0" smtClean="0"/>
              <a:t>4. WHAT’S STOPPING YOU?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54274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CONTACT INFORMATION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3200" dirty="0" smtClean="0"/>
              <a:t>L. CLARK, PH.D.</a:t>
            </a:r>
          </a:p>
          <a:p>
            <a:pPr marL="114300" indent="0">
              <a:buNone/>
            </a:pPr>
            <a:r>
              <a:rPr lang="en-US" sz="3200" dirty="0" smtClean="0"/>
              <a:t>205-868-9607</a:t>
            </a:r>
          </a:p>
          <a:p>
            <a:pPr marL="114300" indent="0">
              <a:buNone/>
            </a:pPr>
            <a:r>
              <a:rPr lang="en-US" sz="3200" dirty="0" smtClean="0">
                <a:hlinkClick r:id="rId2"/>
              </a:rPr>
              <a:t>lclark@americanbehavioral.com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49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THE GOLDEN RULE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DO UNTO OTHERS AS YOU WOULD HAVE THEM DO UNTO YOU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0953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THE PLATINUM RULE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TREAT OTHERS THE WAY THEY WANT TO BE TREATED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8500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WE CANNOT CHANGE OTHER PEOPLE</a:t>
            </a:r>
          </a:p>
          <a:p>
            <a:r>
              <a:rPr lang="en-US" sz="5400" dirty="0" smtClean="0"/>
              <a:t>WE CAN ONLY CHANGE HOW WE RESPOND TO THEM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65728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THE WAY I SEE PEOPLE IS THE WAY I TREAT THEM.  THE WAY I TREAT THEM IS THE WAY THEY OFTEN BECOME.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9853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BEHAVIORAL ADAPTABILITY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“THE WILLINGNESS AND ABILITY TO BEHAVE IN WAYS THAT ARE NOT NECESSARILY CHARACTERISTIC OF YOUR STYLE IN ORDER TO RESPOND EFFECTIVELY”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IT MEANS ADJUSTING THE WAYS WE TREAT EACH INDIVIDUAL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33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FOUR BASIC BEHAVIORAL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6076B4"/>
              </a:buClr>
            </a:pPr>
            <a:r>
              <a:rPr lang="en-US" sz="4400" dirty="0">
                <a:solidFill>
                  <a:prstClr val="black"/>
                </a:solidFill>
              </a:rPr>
              <a:t>THE DIRECTOR</a:t>
            </a:r>
          </a:p>
          <a:p>
            <a:pPr lvl="0">
              <a:buClr>
                <a:srgbClr val="6076B4"/>
              </a:buClr>
            </a:pPr>
            <a:r>
              <a:rPr lang="en-US" sz="4400" dirty="0">
                <a:solidFill>
                  <a:prstClr val="black"/>
                </a:solidFill>
              </a:rPr>
              <a:t>THE SOCIALIZER</a:t>
            </a:r>
          </a:p>
          <a:p>
            <a:pPr lvl="0">
              <a:buClr>
                <a:srgbClr val="6076B4"/>
              </a:buClr>
            </a:pPr>
            <a:r>
              <a:rPr lang="en-US" sz="4400" dirty="0">
                <a:solidFill>
                  <a:prstClr val="black"/>
                </a:solidFill>
              </a:rPr>
              <a:t>THE RELATER</a:t>
            </a:r>
          </a:p>
          <a:p>
            <a:pPr lvl="0">
              <a:buClr>
                <a:srgbClr val="6076B4"/>
              </a:buClr>
            </a:pPr>
            <a:r>
              <a:rPr lang="en-US" sz="4400" dirty="0">
                <a:solidFill>
                  <a:prstClr val="black"/>
                </a:solidFill>
              </a:rPr>
              <a:t>THE THINKER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3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DIRECTOR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DRIVEN TO LEAD AND TAKE CONTROL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WANT RESULTS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WANT TO WIN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MAKE THINGS HAPPEN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DECISIVE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1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SOCIALIZER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OUTWARDLY ENERGETIC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OPTIMISTIC, FRIENDLY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RECOGNITION MOTIVATES THEM</a:t>
            </a:r>
          </a:p>
          <a:p>
            <a:pPr lvl="0">
              <a:buClr>
                <a:srgbClr val="6076B4"/>
              </a:buClr>
            </a:pPr>
            <a:r>
              <a:rPr lang="en-US" sz="4000" dirty="0">
                <a:solidFill>
                  <a:prstClr val="black"/>
                </a:solidFill>
              </a:rPr>
              <a:t>STRIVE FOR ACCEPTANCE</a:t>
            </a:r>
          </a:p>
          <a:p>
            <a:pPr lvl="0">
              <a:buClr>
                <a:srgbClr val="6076B4"/>
              </a:buClr>
            </a:pPr>
            <a:r>
              <a:rPr lang="en-US" sz="4000" dirty="0" smtClean="0">
                <a:solidFill>
                  <a:prstClr val="black"/>
                </a:solidFill>
              </a:rPr>
              <a:t>SPONTANEOUS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573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135</TotalTime>
  <Words>400</Words>
  <Application>Microsoft Office PowerPoint</Application>
  <PresentationFormat>On-screen Show (4:3)</PresentationFormat>
  <Paragraphs>78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</vt:lpstr>
      <vt:lpstr>Adjacency</vt:lpstr>
      <vt:lpstr>THE PLATINUM RULE</vt:lpstr>
      <vt:lpstr>THE GOLDEN RULE</vt:lpstr>
      <vt:lpstr>THE PLATINUM RULE</vt:lpstr>
      <vt:lpstr>PowerPoint Presentation</vt:lpstr>
      <vt:lpstr>PowerPoint Presentation</vt:lpstr>
      <vt:lpstr>BEHAVIORAL ADAPTABILITY</vt:lpstr>
      <vt:lpstr>FOUR BASIC BEHAVIORAL STYLES</vt:lpstr>
      <vt:lpstr>THE DIRECTOR</vt:lpstr>
      <vt:lpstr>THE SOCIALIZER</vt:lpstr>
      <vt:lpstr>THE RELATER</vt:lpstr>
      <vt:lpstr>THE THINKER</vt:lpstr>
      <vt:lpstr>ACTION PLAN</vt:lpstr>
      <vt:lpstr>CONCLUSION</vt:lpstr>
      <vt:lpstr>LIMITATIONS OF STYLES</vt:lpstr>
      <vt:lpstr>3 KINDS OF PEOPLE</vt:lpstr>
      <vt:lpstr>EXPECTATIONS OF EMPLOYERS</vt:lpstr>
      <vt:lpstr>QUESTIONS I ASK CLIENTS</vt:lpstr>
      <vt:lpstr>CONTACT INFORMATION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PLATINUM RULE</dc:title>
  <dc:creator>Christy Sparkman</dc:creator>
  <cp:lastModifiedBy>Julia Heflin</cp:lastModifiedBy>
  <cp:revision>14</cp:revision>
  <cp:lastPrinted>2018-01-09T20:23:25Z</cp:lastPrinted>
  <dcterms:created xsi:type="dcterms:W3CDTF">2018-01-04T21:24:01Z</dcterms:created>
  <dcterms:modified xsi:type="dcterms:W3CDTF">2018-01-10T14:07:43Z</dcterms:modified>
</cp:coreProperties>
</file>